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12" r:id="rId4"/>
    <p:sldId id="313" r:id="rId5"/>
    <p:sldId id="315" r:id="rId6"/>
    <p:sldId id="277" r:id="rId7"/>
    <p:sldId id="258" r:id="rId8"/>
    <p:sldId id="261" r:id="rId9"/>
    <p:sldId id="262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9" r:id="rId45"/>
    <p:sldId id="310" r:id="rId46"/>
    <p:sldId id="298" r:id="rId47"/>
    <p:sldId id="299" r:id="rId48"/>
    <p:sldId id="311" r:id="rId49"/>
    <p:sldId id="300" r:id="rId50"/>
    <p:sldId id="301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4D84-6EA1-478D-973A-D6DDEAD5F605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D54C3-D5A9-4640-980F-6EABC4858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CA1-C890-4F80-AE3F-73FB24228EEF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3CAD-93B7-4FE1-9F86-DC587221A02F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5B9-1B2B-439F-A5A9-0F4C1A822BDA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BD27-0654-4CC4-BEA1-EE926A8C0043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68BE-DE9C-494B-BEFC-C657EF36CFDF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CE3-345D-4843-A6E9-E5DB5A778D49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37FC-D532-4187-8D6E-19DCA5D54F29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F8AE-1ED9-4C41-84C8-A1E8078038E8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782F-2D04-49D3-87F9-6B31A4890139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067A-FE4B-4398-98F7-1B5EA35D1E78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7E80-CCE1-4ECA-A04E-8ADE7A1E64EE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C749-190A-4092-A806-3A53E4F6DC46}" type="datetime1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AD22-B558-4FC5-B55F-CE662D03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2143140"/>
          </a:xfrm>
        </p:spPr>
        <p:txBody>
          <a:bodyPr>
            <a:noAutofit/>
          </a:bodyPr>
          <a:lstStyle/>
          <a:p>
            <a:r>
              <a:rPr lang="en-US" sz="6000" b="1" dirty="0"/>
              <a:t>OFFICE AUTOMATION </a:t>
            </a:r>
            <a:r>
              <a:rPr lang="en-US" sz="6000" b="1" dirty="0" smtClean="0"/>
              <a:t>SYSTEMS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8643966" cy="50720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dirty="0" smtClean="0"/>
              <a:t>Formalization</a:t>
            </a:r>
            <a:endParaRPr lang="en-US" sz="16000" b="1" dirty="0"/>
          </a:p>
          <a:p>
            <a:r>
              <a:rPr lang="en-US" sz="12800" dirty="0" smtClean="0"/>
              <a:t>Focus on what is being one and tools used in office</a:t>
            </a:r>
            <a:endParaRPr lang="en-US" sz="12800" dirty="0"/>
          </a:p>
          <a:p>
            <a:r>
              <a:rPr lang="en-US" sz="12800" dirty="0" smtClean="0"/>
              <a:t>Integration of application and facilities</a:t>
            </a:r>
            <a:endParaRPr lang="en-US" sz="12800" dirty="0"/>
          </a:p>
          <a:p>
            <a:r>
              <a:rPr lang="en-US" sz="12800" dirty="0" smtClean="0"/>
              <a:t>Shift from mechanizing devices to automating process.</a:t>
            </a:r>
            <a:endParaRPr lang="en-US" sz="12800" dirty="0"/>
          </a:p>
          <a:p>
            <a:r>
              <a:rPr lang="en-US" sz="12800" dirty="0" smtClean="0"/>
              <a:t>Replacing people with machines</a:t>
            </a:r>
            <a:endParaRPr lang="en-US" sz="12800" dirty="0"/>
          </a:p>
          <a:p>
            <a:pPr algn="just"/>
            <a:r>
              <a:rPr lang="en-US" sz="12800" dirty="0" smtClean="0"/>
              <a:t>Feeding of organization’s knowledge about the office processes into system to accomplish particular job</a:t>
            </a:r>
            <a:r>
              <a:rPr lang="en-US" sz="12800" dirty="0"/>
              <a:t>.</a:t>
            </a:r>
          </a:p>
          <a:p>
            <a:endParaRPr lang="en-US" sz="6700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642918"/>
            <a:ext cx="8429684" cy="3143272"/>
          </a:xfrm>
        </p:spPr>
        <p:txBody>
          <a:bodyPr/>
          <a:lstStyle/>
          <a:p>
            <a:pPr>
              <a:buNone/>
            </a:pPr>
            <a:r>
              <a:rPr lang="en-US" sz="4000" b="1" dirty="0"/>
              <a:t>Maturity</a:t>
            </a:r>
          </a:p>
          <a:p>
            <a:r>
              <a:rPr lang="en-US" dirty="0"/>
              <a:t>Period of stabilization as organization adapts to change</a:t>
            </a:r>
          </a:p>
          <a:p>
            <a:r>
              <a:rPr lang="en-US" dirty="0" smtClean="0"/>
              <a:t>Continued </a:t>
            </a:r>
            <a:r>
              <a:rPr lang="en-US" dirty="0"/>
              <a:t>integration of functions and facilities.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18612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Data Storage</a:t>
            </a:r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2. Data Exchange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3. Data </a:t>
            </a:r>
            <a:r>
              <a:rPr lang="en-US" dirty="0"/>
              <a:t>Management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78579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Basic Activities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Includes office records and forms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b="1" dirty="0" smtClean="0"/>
              <a:t>Word </a:t>
            </a:r>
            <a:r>
              <a:rPr lang="en-US" b="1" dirty="0"/>
              <a:t>Processing</a:t>
            </a:r>
          </a:p>
          <a:p>
            <a:pPr lvl="1"/>
            <a:r>
              <a:rPr lang="en-US" dirty="0" smtClean="0"/>
              <a:t>replaced typewriters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basic and common OAS activity.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using keyboard and manipulation of text.</a:t>
            </a:r>
          </a:p>
          <a:p>
            <a:pPr lvl="1"/>
            <a:r>
              <a:rPr lang="en-US" dirty="0" smtClean="0"/>
              <a:t>sophisticated commands </a:t>
            </a:r>
            <a:r>
              <a:rPr lang="en-US" dirty="0"/>
              <a:t>to format, edit and print text documents.</a:t>
            </a:r>
          </a:p>
          <a:p>
            <a:pPr lvl="1"/>
            <a:r>
              <a:rPr lang="en-US" dirty="0" smtClean="0"/>
              <a:t>templates </a:t>
            </a:r>
            <a:r>
              <a:rPr lang="en-US" dirty="0"/>
              <a:t>automatically sets up font size, paragraph style, header and footer so that user does not have to reset it again and again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/>
              <a:t> Spreadsheets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85789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easy </a:t>
            </a:r>
            <a:r>
              <a:rPr lang="en-US" dirty="0"/>
              <a:t>manipulation and output of numbers.</a:t>
            </a:r>
          </a:p>
          <a:p>
            <a:pPr lvl="1"/>
            <a:r>
              <a:rPr lang="en-US" dirty="0" smtClean="0"/>
              <a:t>complex </a:t>
            </a:r>
            <a:r>
              <a:rPr lang="en-US" dirty="0"/>
              <a:t>formula automatically recalculated based on the new numbers. </a:t>
            </a:r>
          </a:p>
          <a:p>
            <a:r>
              <a:rPr lang="en-US" b="1" dirty="0"/>
              <a:t>Image Applications</a:t>
            </a:r>
          </a:p>
          <a:p>
            <a:pPr lvl="1"/>
            <a:r>
              <a:rPr lang="en-US" dirty="0" smtClean="0"/>
              <a:t>capture </a:t>
            </a:r>
            <a:r>
              <a:rPr lang="en-US" dirty="0"/>
              <a:t>and editing of pictures.</a:t>
            </a:r>
          </a:p>
          <a:p>
            <a:r>
              <a:rPr lang="en-US" b="1" dirty="0"/>
              <a:t>Desktop Publishing</a:t>
            </a:r>
          </a:p>
          <a:p>
            <a:pPr lvl="1"/>
            <a:r>
              <a:rPr lang="en-US" dirty="0"/>
              <a:t>software like CorelDraw, PageMaker, Photoshop, etc. is current trend.</a:t>
            </a:r>
          </a:p>
          <a:p>
            <a:pPr lvl="1"/>
            <a:r>
              <a:rPr lang="en-US" dirty="0" smtClean="0"/>
              <a:t>Creation </a:t>
            </a:r>
            <a:r>
              <a:rPr lang="en-US" dirty="0"/>
              <a:t>of newsletters, brochures and other documents that combine text, photographs and drawings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2. Data </a:t>
            </a:r>
            <a:r>
              <a:rPr lang="en-US" b="1" dirty="0"/>
              <a:t>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b="1" dirty="0"/>
              <a:t>Electronic transfer</a:t>
            </a:r>
          </a:p>
          <a:p>
            <a:pPr lvl="1" algn="just"/>
            <a:r>
              <a:rPr lang="en-US" dirty="0" smtClean="0"/>
              <a:t>application area </a:t>
            </a:r>
            <a:r>
              <a:rPr lang="en-US" dirty="0"/>
              <a:t>that highlights the exchange of information </a:t>
            </a:r>
            <a:r>
              <a:rPr lang="en-US" dirty="0" smtClean="0"/>
              <a:t>between more </a:t>
            </a:r>
            <a:r>
              <a:rPr lang="en-US" dirty="0"/>
              <a:t>than one user.</a:t>
            </a:r>
          </a:p>
          <a:p>
            <a:pPr lvl="1" algn="just"/>
            <a:r>
              <a:rPr lang="en-US" dirty="0" smtClean="0"/>
              <a:t>e-mail</a:t>
            </a:r>
            <a:r>
              <a:rPr lang="en-US" dirty="0"/>
              <a:t>, voice mail, and facsimile are examples of electronic transfer applications. </a:t>
            </a:r>
          </a:p>
          <a:p>
            <a:pPr lvl="1" algn="just"/>
            <a:r>
              <a:rPr lang="en-US" dirty="0" smtClean="0"/>
              <a:t>systems </a:t>
            </a:r>
            <a:r>
              <a:rPr lang="en-US" dirty="0"/>
              <a:t>allow geographically dispersed </a:t>
            </a:r>
            <a:r>
              <a:rPr lang="en-US" dirty="0" smtClean="0"/>
              <a:t>user to </a:t>
            </a:r>
            <a:r>
              <a:rPr lang="en-US" dirty="0"/>
              <a:t>exchange information in real time. </a:t>
            </a:r>
          </a:p>
          <a:p>
            <a:pPr lvl="1" algn="just"/>
            <a:r>
              <a:rPr lang="en-US" dirty="0" smtClean="0"/>
              <a:t>systems </a:t>
            </a:r>
            <a:r>
              <a:rPr lang="en-US" dirty="0"/>
              <a:t>that allow instantaneous or "real time" transfer of information (i.e. online conversations) are considered </a:t>
            </a:r>
            <a:r>
              <a:rPr lang="en-US" i="1" dirty="0" smtClean="0">
                <a:solidFill>
                  <a:srgbClr val="0070C0"/>
                </a:solidFill>
              </a:rPr>
              <a:t>electronic sharing </a:t>
            </a:r>
            <a:r>
              <a:rPr lang="en-US" i="1" dirty="0">
                <a:solidFill>
                  <a:srgbClr val="0070C0"/>
                </a:solidFill>
              </a:rPr>
              <a:t>systems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3. Data </a:t>
            </a:r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Track both short-term and long-term data in the </a:t>
            </a:r>
            <a:r>
              <a:rPr lang="en-US" dirty="0" smtClean="0"/>
              <a:t>world of </a:t>
            </a:r>
            <a:r>
              <a:rPr lang="en-US" dirty="0"/>
              <a:t>financial plans, workforce allocation plans, </a:t>
            </a:r>
            <a:r>
              <a:rPr lang="en-US" dirty="0" smtClean="0"/>
              <a:t>marketing, inventory, </a:t>
            </a:r>
            <a:r>
              <a:rPr lang="en-US" dirty="0"/>
              <a:t>and other aspects of business.</a:t>
            </a:r>
          </a:p>
          <a:p>
            <a:endParaRPr lang="en-US" dirty="0"/>
          </a:p>
          <a:p>
            <a:pPr algn="just"/>
            <a:r>
              <a:rPr lang="en-US" i="1" u="sng" dirty="0" smtClean="0"/>
              <a:t>Task </a:t>
            </a:r>
            <a:r>
              <a:rPr lang="en-US" i="1" u="sng" dirty="0"/>
              <a:t>management or scheduling systems </a:t>
            </a:r>
            <a:r>
              <a:rPr lang="en-US" dirty="0" smtClean="0"/>
              <a:t>monitor </a:t>
            </a:r>
            <a:r>
              <a:rPr lang="en-US" dirty="0"/>
              <a:t>and control various projects and activities within the </a:t>
            </a:r>
            <a:r>
              <a:rPr lang="en-US" dirty="0" smtClean="0"/>
              <a:t>office.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50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/>
              <a:t>How to determine which technology may benefit an office?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Analyzing an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There are two main perspectives that can be used:</a:t>
            </a:r>
          </a:p>
          <a:p>
            <a:pPr lvl="1"/>
            <a:r>
              <a:rPr lang="en-US" sz="3600" dirty="0" smtClean="0"/>
              <a:t>Analytical </a:t>
            </a:r>
            <a:r>
              <a:rPr lang="en-US" sz="3600" dirty="0"/>
              <a:t>perspective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Interpretive </a:t>
            </a:r>
            <a:r>
              <a:rPr lang="en-US" sz="3600" dirty="0"/>
              <a:t>perspective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Analytical </a:t>
            </a:r>
            <a:r>
              <a:rPr lang="en-US" b="1" dirty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42915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perspective views the company as a structure which can be analyzed by breaking down activities into functions. </a:t>
            </a:r>
          </a:p>
          <a:p>
            <a:r>
              <a:rPr lang="en-US" dirty="0"/>
              <a:t>There are three views which use the analytical office perspective: </a:t>
            </a:r>
          </a:p>
          <a:p>
            <a:pPr lvl="1"/>
            <a:r>
              <a:rPr lang="en-US" dirty="0" smtClean="0"/>
              <a:t>Office </a:t>
            </a:r>
            <a:r>
              <a:rPr lang="en-US" dirty="0"/>
              <a:t>Activities </a:t>
            </a:r>
          </a:p>
          <a:p>
            <a:pPr lvl="1"/>
            <a:r>
              <a:rPr lang="en-US" dirty="0" smtClean="0"/>
              <a:t>Office </a:t>
            </a:r>
            <a:r>
              <a:rPr lang="en-US" dirty="0"/>
              <a:t>Semantics </a:t>
            </a:r>
          </a:p>
          <a:p>
            <a:pPr lvl="1"/>
            <a:r>
              <a:rPr lang="en-US" dirty="0" smtClean="0"/>
              <a:t>Office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Introduction.</a:t>
            </a:r>
            <a:endParaRPr lang="en-US" dirty="0" smtClean="0"/>
          </a:p>
          <a:p>
            <a:r>
              <a:rPr lang="en-US" dirty="0" smtClean="0"/>
              <a:t>Determining which technology may benefit an office?</a:t>
            </a:r>
          </a:p>
          <a:p>
            <a:r>
              <a:rPr lang="en-US" dirty="0" smtClean="0"/>
              <a:t>Tools used in Office </a:t>
            </a:r>
            <a:r>
              <a:rPr lang="en-US" dirty="0" smtClean="0"/>
              <a:t>Automation.</a:t>
            </a:r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 smtClean="0"/>
              <a:t>Area </a:t>
            </a:r>
            <a:r>
              <a:rPr lang="en-US" dirty="0" smtClean="0"/>
              <a:t>of Office </a:t>
            </a:r>
            <a:r>
              <a:rPr lang="en-US" dirty="0" smtClean="0"/>
              <a:t>Automation.</a:t>
            </a:r>
            <a:endParaRPr lang="en-US" dirty="0" smtClean="0"/>
          </a:p>
          <a:p>
            <a:r>
              <a:rPr lang="en-US" dirty="0" smtClean="0"/>
              <a:t>Advantages of Office </a:t>
            </a:r>
            <a:r>
              <a:rPr lang="en-US" dirty="0" smtClean="0"/>
              <a:t>Automation Systems.</a:t>
            </a:r>
            <a:endParaRPr lang="en-US" dirty="0" smtClean="0"/>
          </a:p>
          <a:p>
            <a:r>
              <a:rPr lang="en-US" dirty="0" smtClean="0"/>
              <a:t>Disadvantages of Office </a:t>
            </a:r>
            <a:r>
              <a:rPr lang="en-US" dirty="0" smtClean="0"/>
              <a:t>Automation Systems.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Activities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This view focuses on what activities are performed, how much time is spent on each activity and what procedures are followed to carry out a task.</a:t>
            </a:r>
          </a:p>
          <a:p>
            <a:endParaRPr lang="en-US" dirty="0"/>
          </a:p>
          <a:p>
            <a:pPr algn="just"/>
            <a:r>
              <a:rPr lang="en-US" dirty="0" smtClean="0"/>
              <a:t>Technology </a:t>
            </a:r>
            <a:r>
              <a:rPr lang="en-US" dirty="0"/>
              <a:t>can be applied more easily to observable tasks, but this view does not attempt to understand why the tasks are performed.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Semantics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/>
              <a:t>This view concentrates on why the tasks are performed and </a:t>
            </a:r>
            <a:r>
              <a:rPr lang="en-US" sz="4400" dirty="0" smtClean="0"/>
              <a:t>is </a:t>
            </a:r>
            <a:r>
              <a:rPr lang="en-US" sz="4400" dirty="0"/>
              <a:t>there any redundancy among them so to have proper utilization of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Functions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In this </a:t>
            </a:r>
            <a:r>
              <a:rPr lang="en-US" sz="4000" dirty="0" smtClean="0"/>
              <a:t>view, </a:t>
            </a:r>
            <a:r>
              <a:rPr lang="en-US" sz="4000" dirty="0"/>
              <a:t>various functions and procedures carried out in an organization is analyzed such as managing information, resources and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2. Interpretive </a:t>
            </a:r>
            <a:r>
              <a:rPr lang="en-US" b="1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It states that intergroup conflict is the norm and the organization is viewed as a culture. </a:t>
            </a:r>
          </a:p>
          <a:p>
            <a:pPr algn="just"/>
            <a:r>
              <a:rPr lang="en-US" dirty="0" smtClean="0"/>
              <a:t>There </a:t>
            </a:r>
            <a:r>
              <a:rPr lang="en-US" dirty="0"/>
              <a:t>are four views which use </a:t>
            </a:r>
            <a:r>
              <a:rPr lang="en-US" dirty="0" smtClean="0"/>
              <a:t>the interpretive </a:t>
            </a:r>
            <a:r>
              <a:rPr lang="en-US" dirty="0"/>
              <a:t>perspective: 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Role 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Taking </a:t>
            </a:r>
          </a:p>
          <a:p>
            <a:pPr lvl="1"/>
            <a:r>
              <a:rPr lang="en-US" dirty="0" smtClean="0"/>
              <a:t>Transactional </a:t>
            </a:r>
            <a:endParaRPr lang="en-US" dirty="0"/>
          </a:p>
          <a:p>
            <a:pPr lvl="1"/>
            <a:r>
              <a:rPr lang="en-US" dirty="0" smtClean="0"/>
              <a:t>Language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role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This view studies the office by analyzing a persons duties relating to the performance of a function or task. </a:t>
            </a:r>
          </a:p>
          <a:p>
            <a:r>
              <a:rPr lang="en-US" dirty="0" smtClean="0"/>
              <a:t>It </a:t>
            </a:r>
            <a:r>
              <a:rPr lang="en-US" dirty="0"/>
              <a:t>defines three types of roles :-</a:t>
            </a:r>
          </a:p>
          <a:p>
            <a:pPr lvl="1"/>
            <a:r>
              <a:rPr lang="en-US" dirty="0" smtClean="0"/>
              <a:t>Interpersonal-people </a:t>
            </a:r>
            <a:r>
              <a:rPr lang="en-US" dirty="0"/>
              <a:t>act in specific ways that support authority hierarchies 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-people both transmit and gather information 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-people act as resource allocators, negotiators and problem solvers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Taking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Decision Taking View focuses </a:t>
            </a:r>
            <a:r>
              <a:rPr lang="en-US" dirty="0" smtClean="0"/>
              <a:t>on:</a:t>
            </a:r>
          </a:p>
          <a:p>
            <a:pPr lvl="1" algn="just"/>
            <a:r>
              <a:rPr lang="en-US" dirty="0" smtClean="0"/>
              <a:t>what </a:t>
            </a:r>
            <a:r>
              <a:rPr lang="en-US" dirty="0"/>
              <a:t>types of decisions are made </a:t>
            </a:r>
            <a:r>
              <a:rPr lang="en-US" dirty="0" smtClean="0"/>
              <a:t>,</a:t>
            </a:r>
          </a:p>
          <a:p>
            <a:pPr lvl="1" algn="just"/>
            <a:r>
              <a:rPr lang="en-US" dirty="0" smtClean="0"/>
              <a:t>why </a:t>
            </a:r>
            <a:r>
              <a:rPr lang="en-US" dirty="0"/>
              <a:t>decisions are made. </a:t>
            </a:r>
            <a:endParaRPr lang="en-US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smtClean="0"/>
              <a:t>Emphasis </a:t>
            </a:r>
            <a:r>
              <a:rPr lang="en-US" sz="3200" dirty="0"/>
              <a:t>is also placed on information processing, awareness and judgments a person uses when making decisions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Transaction and language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The Transaction View considers offices to be stable networks of information exchanges that define goals .</a:t>
            </a:r>
          </a:p>
          <a:p>
            <a:endParaRPr lang="en-US" dirty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language view ,language is considered main force for human interaction and it can be improved by increasing the quality of communication, perhaps by using electronic conferencing and email.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OAS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User Interface</a:t>
            </a:r>
          </a:p>
          <a:p>
            <a:pPr lvl="1"/>
            <a:r>
              <a:rPr lang="en-US" sz="3500" dirty="0" smtClean="0"/>
              <a:t>GUI </a:t>
            </a:r>
            <a:r>
              <a:rPr lang="en-US" sz="3500" dirty="0"/>
              <a:t>with an online facility. </a:t>
            </a:r>
          </a:p>
          <a:p>
            <a:pPr lvl="1" algn="just"/>
            <a:r>
              <a:rPr lang="en-US" sz="3500" dirty="0" smtClean="0"/>
              <a:t>fields </a:t>
            </a:r>
            <a:r>
              <a:rPr lang="en-US" sz="3500" dirty="0"/>
              <a:t>on the screen have intuitive labels and list of valid values, example icons, buttons, etc.</a:t>
            </a:r>
          </a:p>
          <a:p>
            <a:r>
              <a:rPr lang="en-US" b="1" dirty="0" smtClean="0"/>
              <a:t>Hardware </a:t>
            </a:r>
            <a:r>
              <a:rPr lang="en-US" b="1" dirty="0"/>
              <a:t>Interface</a:t>
            </a:r>
          </a:p>
          <a:p>
            <a:pPr lvl="1"/>
            <a:r>
              <a:rPr lang="en-US" sz="3500" dirty="0" smtClean="0"/>
              <a:t>computers</a:t>
            </a:r>
            <a:r>
              <a:rPr lang="en-US" sz="3500" dirty="0"/>
              <a:t>: desktop as well as a Server. </a:t>
            </a:r>
          </a:p>
          <a:p>
            <a:pPr lvl="1"/>
            <a:r>
              <a:rPr lang="en-US" sz="3500" dirty="0" smtClean="0"/>
              <a:t>Printers</a:t>
            </a:r>
            <a:r>
              <a:rPr lang="en-US" sz="3500" dirty="0"/>
              <a:t>: printing the various documents &amp; reports.</a:t>
            </a:r>
          </a:p>
          <a:p>
            <a:pPr lvl="1"/>
            <a:r>
              <a:rPr lang="en-US" sz="3500" dirty="0" smtClean="0"/>
              <a:t>Digitizer</a:t>
            </a:r>
            <a:r>
              <a:rPr lang="en-US" sz="3500" dirty="0"/>
              <a:t>: data analysis generate graph.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286412"/>
          </a:xfrm>
        </p:spPr>
        <p:txBody>
          <a:bodyPr/>
          <a:lstStyle/>
          <a:p>
            <a:pPr lvl="1"/>
            <a:r>
              <a:rPr lang="en-US" dirty="0"/>
              <a:t>Scanner: image processing.</a:t>
            </a:r>
          </a:p>
          <a:p>
            <a:pPr lvl="1"/>
            <a:r>
              <a:rPr lang="en-US" dirty="0" smtClean="0"/>
              <a:t>Webcam</a:t>
            </a:r>
            <a:r>
              <a:rPr lang="en-US" dirty="0"/>
              <a:t>: video conferencing, net meeting.</a:t>
            </a:r>
          </a:p>
          <a:p>
            <a:pPr lvl="1"/>
            <a:r>
              <a:rPr lang="en-US" dirty="0" smtClean="0"/>
              <a:t>Microphone</a:t>
            </a:r>
            <a:r>
              <a:rPr lang="en-US" dirty="0"/>
              <a:t>: voice recognition.</a:t>
            </a:r>
          </a:p>
          <a:p>
            <a:r>
              <a:rPr lang="en-US" b="1" dirty="0"/>
              <a:t>Network Interface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Area Network (LAN) at each of the locations to access data from the server</a:t>
            </a:r>
          </a:p>
          <a:p>
            <a:pPr lvl="1"/>
            <a:r>
              <a:rPr lang="en-US" dirty="0" smtClean="0"/>
              <a:t>Printers</a:t>
            </a:r>
            <a:r>
              <a:rPr lang="en-US" dirty="0"/>
              <a:t>: printing the various documents &amp; reports.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4800" b="1" dirty="0" smtClean="0"/>
              <a:t>Tools used in Office 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just"/>
            <a:r>
              <a:rPr lang="en-US" dirty="0"/>
              <a:t>A variety of office automation system Tools are now applied to business and communication </a:t>
            </a:r>
            <a:r>
              <a:rPr lang="en-US" dirty="0" smtClean="0"/>
              <a:t>functions.</a:t>
            </a:r>
          </a:p>
          <a:p>
            <a:endParaRPr lang="en-US" dirty="0" smtClean="0"/>
          </a:p>
          <a:p>
            <a:r>
              <a:rPr lang="en-US" dirty="0" smtClean="0"/>
              <a:t>like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6051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1. ERP (Enterprise resource planning)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954351"/>
          </a:xfrm>
        </p:spPr>
        <p:txBody>
          <a:bodyPr/>
          <a:lstStyle/>
          <a:p>
            <a:r>
              <a:rPr lang="en-US" b="1" dirty="0" smtClean="0"/>
              <a:t>Estimate costs</a:t>
            </a:r>
            <a:endParaRPr lang="en-US" dirty="0"/>
          </a:p>
          <a:p>
            <a:r>
              <a:rPr lang="en-US" b="1" dirty="0" smtClean="0"/>
              <a:t>Track </a:t>
            </a:r>
            <a:r>
              <a:rPr lang="en-US" b="1" dirty="0"/>
              <a:t>materials</a:t>
            </a:r>
          </a:p>
          <a:p>
            <a:r>
              <a:rPr lang="en-US" b="1" dirty="0" smtClean="0"/>
              <a:t>Revise </a:t>
            </a:r>
            <a:r>
              <a:rPr lang="en-US" b="1" dirty="0"/>
              <a:t>orders</a:t>
            </a:r>
          </a:p>
          <a:p>
            <a:r>
              <a:rPr lang="en-US" b="1" dirty="0" smtClean="0"/>
              <a:t>Monitor </a:t>
            </a:r>
            <a:r>
              <a:rPr lang="en-US" b="1" dirty="0"/>
              <a:t>payments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2. Smart </a:t>
            </a:r>
            <a:r>
              <a:rPr lang="en-US" b="1" dirty="0"/>
              <a:t>client </a:t>
            </a:r>
            <a:r>
              <a:rPr lang="en-US" b="1" dirty="0" smtClean="0"/>
              <a:t>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en-US" dirty="0"/>
              <a:t>user data is safe, independent, but also can be shared with anyone.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3071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3. </a:t>
            </a:r>
            <a:r>
              <a:rPr lang="en-US" sz="4400" b="1" dirty="0">
                <a:latin typeface="+mj-lt"/>
                <a:ea typeface="+mj-ea"/>
                <a:cs typeface="+mj-cs"/>
              </a:rPr>
              <a:t>Unique digital signature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technology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4397373"/>
            <a:ext cx="8715404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By which the approval simple, flexible, and safe.</a:t>
            </a:r>
          </a:p>
        </p:txBody>
      </p:sp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4. Use </a:t>
            </a:r>
            <a:r>
              <a:rPr lang="en-US" b="1" dirty="0"/>
              <a:t>unattended </a:t>
            </a:r>
            <a:r>
              <a:rPr lang="en-US" b="1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pPr algn="just"/>
            <a:r>
              <a:rPr lang="en-US" dirty="0"/>
              <a:t>By which </a:t>
            </a:r>
            <a:r>
              <a:rPr lang="en-US" dirty="0" smtClean="0"/>
              <a:t>a </a:t>
            </a:r>
            <a:r>
              <a:rPr lang="en-US" dirty="0"/>
              <a:t>system will automatically put user data into queue, when they online, </a:t>
            </a:r>
            <a:r>
              <a:rPr lang="en-US" dirty="0" smtClean="0"/>
              <a:t>automatically </a:t>
            </a:r>
            <a:r>
              <a:rPr lang="en-US" dirty="0"/>
              <a:t>sent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For example , send data, if they do not on-line.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5. Microsoft </a:t>
            </a:r>
            <a:r>
              <a:rPr lang="en-US" b="1" dirty="0"/>
              <a:t>Office </a:t>
            </a:r>
            <a:r>
              <a:rPr lang="en-US" b="1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Generate Microsoft Word documents or business forms from data stored in other applications such as Microsoft Access .</a:t>
            </a:r>
          </a:p>
          <a:p>
            <a:r>
              <a:rPr lang="en-US" dirty="0" smtClean="0"/>
              <a:t>Generate </a:t>
            </a:r>
            <a:r>
              <a:rPr lang="en-US" dirty="0"/>
              <a:t>presentations from external data.</a:t>
            </a:r>
          </a:p>
          <a:p>
            <a:pPr algn="just"/>
            <a:r>
              <a:rPr lang="en-US" dirty="0" smtClean="0"/>
              <a:t>Automatically </a:t>
            </a:r>
            <a:r>
              <a:rPr lang="en-US" dirty="0"/>
              <a:t>send emails to customers or groups in Microsoft Outlook.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3971940"/>
          </a:xfrm>
        </p:spPr>
        <p:txBody>
          <a:bodyPr/>
          <a:lstStyle/>
          <a:p>
            <a:pPr algn="just"/>
            <a:r>
              <a:rPr lang="en-US" dirty="0"/>
              <a:t>Create custom data entry mechanisms for Microsoft Office Documents.</a:t>
            </a:r>
          </a:p>
          <a:p>
            <a:r>
              <a:rPr lang="en-US" dirty="0" smtClean="0"/>
              <a:t>Create </a:t>
            </a:r>
            <a:r>
              <a:rPr lang="en-US" dirty="0"/>
              <a:t>custom procedures for CAD programs.</a:t>
            </a:r>
          </a:p>
          <a:p>
            <a:pPr algn="just"/>
            <a:r>
              <a:rPr lang="en-US" dirty="0" smtClean="0"/>
              <a:t>Maintain </a:t>
            </a:r>
            <a:r>
              <a:rPr lang="en-US" dirty="0"/>
              <a:t>and </a:t>
            </a:r>
            <a:r>
              <a:rPr lang="en-US" dirty="0" smtClean="0"/>
              <a:t>organize </a:t>
            </a:r>
            <a:r>
              <a:rPr lang="en-US" dirty="0"/>
              <a:t>data stored in Microsoft Excel or Microsoft Access.</a:t>
            </a:r>
          </a:p>
          <a:p>
            <a:pPr algn="just"/>
            <a:r>
              <a:rPr lang="en-US" dirty="0" smtClean="0"/>
              <a:t>Create </a:t>
            </a:r>
            <a:r>
              <a:rPr lang="en-US" dirty="0"/>
              <a:t>stand-alone executables to automate your office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6. Internet and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backbone of office automation is a </a:t>
            </a:r>
            <a:r>
              <a:rPr lang="en-US" b="1" i="1" dirty="0"/>
              <a:t>LAN</a:t>
            </a:r>
          </a:p>
          <a:p>
            <a:r>
              <a:rPr lang="en-US" dirty="0" smtClean="0"/>
              <a:t>By </a:t>
            </a:r>
            <a:r>
              <a:rPr lang="en-US" dirty="0"/>
              <a:t>which the user can:</a:t>
            </a:r>
          </a:p>
          <a:p>
            <a:pPr lvl="1"/>
            <a:r>
              <a:rPr lang="en-US" dirty="0" smtClean="0"/>
              <a:t>transmit </a:t>
            </a:r>
            <a:r>
              <a:rPr lang="en-US" dirty="0"/>
              <a:t>data.</a:t>
            </a:r>
          </a:p>
          <a:p>
            <a:pPr lvl="1"/>
            <a:r>
              <a:rPr lang="en-US" dirty="0" smtClean="0"/>
              <a:t>mail </a:t>
            </a:r>
            <a:r>
              <a:rPr lang="en-US" dirty="0"/>
              <a:t>and even voice across the network.</a:t>
            </a:r>
          </a:p>
          <a:p>
            <a:pPr lvl="1"/>
            <a:r>
              <a:rPr lang="en-US" dirty="0" smtClean="0"/>
              <a:t>Fax </a:t>
            </a:r>
            <a:r>
              <a:rPr lang="en-US" dirty="0"/>
              <a:t>,telex, microfilm and records management, telephone and telephone switchboard operations.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latin typeface="+mn-lt"/>
                <a:ea typeface="+mn-ea"/>
                <a:cs typeface="+mn-cs"/>
              </a:rPr>
              <a:t>Application Area</a:t>
            </a:r>
            <a:endParaRPr lang="en-US" sz="4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1.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/>
              <a:t>keep track of our income </a:t>
            </a:r>
          </a:p>
          <a:p>
            <a:r>
              <a:rPr lang="en-US" dirty="0" smtClean="0"/>
              <a:t>keep </a:t>
            </a:r>
            <a:r>
              <a:rPr lang="en-US" dirty="0"/>
              <a:t>track of our expenses</a:t>
            </a:r>
          </a:p>
          <a:p>
            <a:r>
              <a:rPr lang="en-US" dirty="0" smtClean="0"/>
              <a:t>Overall </a:t>
            </a:r>
            <a:r>
              <a:rPr lang="en-US" dirty="0"/>
              <a:t>performance of the business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2.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</a:t>
            </a:r>
            <a:r>
              <a:rPr lang="en-US" dirty="0" smtClean="0"/>
              <a:t>mailing</a:t>
            </a:r>
            <a:endParaRPr lang="en-US" dirty="0"/>
          </a:p>
          <a:p>
            <a:r>
              <a:rPr lang="en-US" dirty="0" smtClean="0"/>
              <a:t>Electronic </a:t>
            </a:r>
            <a:r>
              <a:rPr lang="en-US" dirty="0"/>
              <a:t>Filing</a:t>
            </a:r>
          </a:p>
          <a:p>
            <a:r>
              <a:rPr lang="en-US" dirty="0" smtClean="0"/>
              <a:t>Voice </a:t>
            </a:r>
            <a:r>
              <a:rPr lang="en-US" dirty="0"/>
              <a:t>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Need?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4000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Manual </a:t>
            </a:r>
            <a:r>
              <a:rPr lang="en-US" sz="2800" b="1" dirty="0" smtClean="0"/>
              <a:t>Processing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259524"/>
            <a:ext cx="3989655" cy="39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175945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Automated Processing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97470"/>
            <a:ext cx="4000528" cy="38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3. Appointments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appointments and tasks with </a:t>
            </a:r>
            <a:r>
              <a:rPr lang="en-US" dirty="0" smtClean="0"/>
              <a:t>an ease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Keep </a:t>
            </a:r>
            <a:r>
              <a:rPr lang="en-US" dirty="0"/>
              <a:t>notes and contact information on prospects, and clients that you can access in seconds.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4. </a:t>
            </a:r>
            <a:r>
              <a:rPr lang="en-US" b="1" dirty="0"/>
              <a:t>Credits </a:t>
            </a:r>
            <a:r>
              <a:rPr lang="en-US" b="1" dirty="0" smtClean="0"/>
              <a:t>Cards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r>
              <a:rPr lang="en-US" dirty="0"/>
              <a:t>To take credit card payments.</a:t>
            </a:r>
          </a:p>
          <a:p>
            <a:r>
              <a:rPr lang="en-US" dirty="0" smtClean="0"/>
              <a:t>Avoid </a:t>
            </a:r>
            <a:r>
              <a:rPr lang="en-US" dirty="0"/>
              <a:t>having to wait for </a:t>
            </a:r>
            <a:r>
              <a:rPr lang="en-US" dirty="0" err="1" smtClean="0"/>
              <a:t>cheques</a:t>
            </a:r>
            <a:r>
              <a:rPr lang="en-US" dirty="0" smtClean="0"/>
              <a:t> </a:t>
            </a:r>
            <a:r>
              <a:rPr lang="en-US" dirty="0"/>
              <a:t>to clear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Advantages of Office automation systems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rmAutofit/>
          </a:bodyPr>
          <a:lstStyle/>
          <a:p>
            <a:r>
              <a:rPr lang="en-US" dirty="0"/>
              <a:t>Increases </a:t>
            </a:r>
            <a:r>
              <a:rPr lang="en-US" dirty="0" smtClean="0"/>
              <a:t>efficiency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time </a:t>
            </a:r>
            <a:r>
              <a:rPr lang="en-US" dirty="0" smtClean="0"/>
              <a:t>consuming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paper </a:t>
            </a:r>
            <a:r>
              <a:rPr lang="en-US" dirty="0" smtClean="0"/>
              <a:t>needed</a:t>
            </a:r>
          </a:p>
          <a:p>
            <a:r>
              <a:rPr lang="en-US" dirty="0"/>
              <a:t>Faster decision </a:t>
            </a:r>
            <a:r>
              <a:rPr lang="en-US" dirty="0" smtClean="0"/>
              <a:t>making</a:t>
            </a:r>
            <a:endParaRPr lang="en-US" dirty="0"/>
          </a:p>
          <a:p>
            <a:r>
              <a:rPr lang="en-US" dirty="0" smtClean="0"/>
              <a:t>Speed </a:t>
            </a:r>
            <a:r>
              <a:rPr lang="en-US" dirty="0"/>
              <a:t>up in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Accomplishes </a:t>
            </a:r>
            <a:r>
              <a:rPr lang="en-US" dirty="0"/>
              <a:t>more in less time</a:t>
            </a:r>
          </a:p>
          <a:p>
            <a:r>
              <a:rPr lang="en-US" dirty="0"/>
              <a:t>Greater </a:t>
            </a:r>
            <a:r>
              <a:rPr lang="en-US" dirty="0" smtClean="0"/>
              <a:t>precision</a:t>
            </a:r>
            <a:endParaRPr lang="en-US" dirty="0"/>
          </a:p>
          <a:p>
            <a:r>
              <a:rPr lang="en-US" dirty="0" smtClean="0"/>
              <a:t>Operation </a:t>
            </a:r>
            <a:r>
              <a:rPr lang="en-US" dirty="0"/>
              <a:t>of highly repetitive </a:t>
            </a:r>
            <a:r>
              <a:rPr lang="en-US" dirty="0" smtClean="0"/>
              <a:t>task</a:t>
            </a:r>
            <a:endParaRPr lang="en-US" dirty="0"/>
          </a:p>
          <a:p>
            <a:r>
              <a:rPr lang="en-US" dirty="0" smtClean="0"/>
              <a:t>Ease </a:t>
            </a:r>
            <a:r>
              <a:rPr lang="en-US" dirty="0"/>
              <a:t>of use</a:t>
            </a:r>
          </a:p>
          <a:p>
            <a:r>
              <a:rPr lang="en-US" dirty="0"/>
              <a:t>Better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Money saving</a:t>
            </a:r>
          </a:p>
          <a:p>
            <a:pPr algn="just"/>
            <a:r>
              <a:rPr lang="en-US" dirty="0"/>
              <a:t>Less storage space is required for data, and copies can be easily transferred off-site for safe keeping in case of fire or other emergency</a:t>
            </a:r>
          </a:p>
          <a:p>
            <a:r>
              <a:rPr lang="en-US" dirty="0" smtClean="0"/>
              <a:t>Energy </a:t>
            </a:r>
            <a:r>
              <a:rPr lang="en-US" dirty="0"/>
              <a:t>saving</a:t>
            </a:r>
          </a:p>
          <a:p>
            <a:r>
              <a:rPr lang="en-US" dirty="0"/>
              <a:t>Space saving</a:t>
            </a:r>
          </a:p>
          <a:p>
            <a:r>
              <a:rPr lang="en-US" dirty="0"/>
              <a:t>Increases safety</a:t>
            </a:r>
          </a:p>
          <a:p>
            <a:r>
              <a:rPr lang="en-US" dirty="0"/>
              <a:t>Time saving</a:t>
            </a:r>
          </a:p>
          <a:p>
            <a:pPr algn="just"/>
            <a:r>
              <a:rPr lang="en-US" dirty="0"/>
              <a:t>Multiple people can be </a:t>
            </a:r>
            <a:r>
              <a:rPr lang="en-US" dirty="0" smtClean="0"/>
              <a:t>updated simultaneously </a:t>
            </a:r>
            <a:r>
              <a:rPr lang="en-US" dirty="0"/>
              <a:t>in the event of schedule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286280"/>
          </a:xfrm>
        </p:spPr>
        <p:txBody>
          <a:bodyPr>
            <a:normAutofit/>
          </a:bodyPr>
          <a:lstStyle/>
          <a:p>
            <a:r>
              <a:rPr lang="en-US" dirty="0"/>
              <a:t>Office workers can process information </a:t>
            </a:r>
            <a:r>
              <a:rPr lang="en-US" dirty="0" smtClean="0"/>
              <a:t>faster, </a:t>
            </a:r>
            <a:r>
              <a:rPr lang="en-US" dirty="0"/>
              <a:t>saving not only time but also supplies, space , and effort</a:t>
            </a:r>
          </a:p>
          <a:p>
            <a:r>
              <a:rPr lang="en-US" dirty="0"/>
              <a:t>Reduce </a:t>
            </a:r>
            <a:r>
              <a:rPr lang="en-US" dirty="0" smtClean="0"/>
              <a:t>redundancy, Because </a:t>
            </a:r>
            <a:r>
              <a:rPr lang="en-US" dirty="0"/>
              <a:t>the data are all in one place</a:t>
            </a:r>
            <a:r>
              <a:rPr lang="en-US" dirty="0" smtClean="0"/>
              <a:t>, the </a:t>
            </a:r>
            <a:r>
              <a:rPr lang="en-US" dirty="0"/>
              <a:t>volume and related costs are reduced</a:t>
            </a:r>
          </a:p>
          <a:p>
            <a:r>
              <a:rPr lang="en-US" dirty="0"/>
              <a:t>Data </a:t>
            </a:r>
            <a:r>
              <a:rPr lang="en-US" dirty="0" smtClean="0"/>
              <a:t>integrity, because </a:t>
            </a:r>
            <a:r>
              <a:rPr lang="en-US" dirty="0"/>
              <a:t>the data are all in one place, updates are kept current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7"/>
            <a:ext cx="8229600" cy="3857652"/>
          </a:xfrm>
        </p:spPr>
        <p:txBody>
          <a:bodyPr/>
          <a:lstStyle/>
          <a:p>
            <a:r>
              <a:rPr lang="en-US" dirty="0"/>
              <a:t>Shared </a:t>
            </a:r>
            <a:r>
              <a:rPr lang="en-US" dirty="0" smtClean="0"/>
              <a:t>data, the </a:t>
            </a:r>
            <a:r>
              <a:rPr lang="en-US" dirty="0"/>
              <a:t>same data can be </a:t>
            </a:r>
            <a:r>
              <a:rPr lang="en-US" dirty="0" smtClean="0"/>
              <a:t>accessed, as </a:t>
            </a:r>
            <a:r>
              <a:rPr lang="en-US" dirty="0"/>
              <a:t>applicable</a:t>
            </a:r>
            <a:r>
              <a:rPr lang="en-US" dirty="0" smtClean="0"/>
              <a:t>. The </a:t>
            </a:r>
            <a:r>
              <a:rPr lang="en-US" dirty="0"/>
              <a:t>user can request a subset of the database and the database system will provide those data</a:t>
            </a:r>
          </a:p>
          <a:p>
            <a:endParaRPr lang="en-US" dirty="0"/>
          </a:p>
          <a:p>
            <a:r>
              <a:rPr lang="en-US" dirty="0" smtClean="0"/>
              <a:t>Data independence, a database </a:t>
            </a:r>
            <a:r>
              <a:rPr lang="en-US" dirty="0"/>
              <a:t>system is an independent structure of data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00726"/>
          </a:xfrm>
        </p:spPr>
        <p:txBody>
          <a:bodyPr>
            <a:normAutofit/>
          </a:bodyPr>
          <a:lstStyle/>
          <a:p>
            <a:r>
              <a:rPr lang="en-US" dirty="0"/>
              <a:t>Fast response to user </a:t>
            </a:r>
            <a:r>
              <a:rPr lang="en-US" dirty="0" smtClean="0"/>
              <a:t>requests, </a:t>
            </a:r>
            <a:r>
              <a:rPr lang="en-US" dirty="0"/>
              <a:t>A database system responds quickly because it allows users to cross </a:t>
            </a:r>
            <a:r>
              <a:rPr lang="en-US" dirty="0" smtClean="0"/>
              <a:t>organization </a:t>
            </a:r>
            <a:r>
              <a:rPr lang="en-US" dirty="0"/>
              <a:t>files ; the files are not </a:t>
            </a:r>
            <a:r>
              <a:rPr lang="en-US" dirty="0" smtClean="0"/>
              <a:t>separated </a:t>
            </a:r>
            <a:r>
              <a:rPr lang="en-US" dirty="0"/>
              <a:t>by application.</a:t>
            </a:r>
          </a:p>
          <a:p>
            <a:endParaRPr lang="en-US" dirty="0"/>
          </a:p>
          <a:p>
            <a:r>
              <a:rPr lang="en-US" dirty="0" smtClean="0"/>
              <a:t>Centralized security, </a:t>
            </a:r>
            <a:r>
              <a:rPr lang="en-US" dirty="0"/>
              <a:t>With all the data in one place , it is easier to control access . This applies </a:t>
            </a:r>
            <a:r>
              <a:rPr lang="en-US" dirty="0" smtClean="0"/>
              <a:t>particularly </a:t>
            </a:r>
            <a:r>
              <a:rPr lang="en-US" dirty="0"/>
              <a:t>to sensitive or confidential material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Disadvantages of Office automation systems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employee </a:t>
            </a:r>
            <a:r>
              <a:rPr lang="en-US" dirty="0" smtClean="0"/>
              <a:t>lazy</a:t>
            </a:r>
            <a:endParaRPr lang="en-US" dirty="0"/>
          </a:p>
          <a:p>
            <a:r>
              <a:rPr lang="en-US" dirty="0" smtClean="0"/>
              <a:t>Eye strains</a:t>
            </a:r>
            <a:endParaRPr lang="en-US" dirty="0"/>
          </a:p>
          <a:p>
            <a:r>
              <a:rPr lang="en-US" dirty="0" smtClean="0"/>
              <a:t>Back </a:t>
            </a:r>
            <a:r>
              <a:rPr lang="en-US" dirty="0"/>
              <a:t>pain </a:t>
            </a:r>
            <a:endParaRPr lang="en-US" dirty="0" smtClean="0"/>
          </a:p>
          <a:p>
            <a:r>
              <a:rPr lang="en-US" dirty="0"/>
              <a:t>Older staff members may have a harder time adjusting to new technology and be unable to use it efficiently</a:t>
            </a:r>
          </a:p>
          <a:p>
            <a:r>
              <a:rPr lang="en-US" dirty="0"/>
              <a:t>Complexity. Setting up and </a:t>
            </a:r>
            <a:r>
              <a:rPr lang="en-US" dirty="0" smtClean="0"/>
              <a:t>maintaining </a:t>
            </a:r>
            <a:r>
              <a:rPr lang="en-US" dirty="0"/>
              <a:t>a data base require </a:t>
            </a:r>
            <a:r>
              <a:rPr lang="en-US" dirty="0" smtClean="0"/>
              <a:t>extensive </a:t>
            </a:r>
            <a:r>
              <a:rPr lang="en-US" dirty="0"/>
              <a:t>planning. The data base must be </a:t>
            </a:r>
            <a:r>
              <a:rPr lang="en-US" dirty="0" smtClean="0"/>
              <a:t>organized </a:t>
            </a:r>
            <a:r>
              <a:rPr lang="en-US" dirty="0"/>
              <a:t>so that users can use it quickly and success fully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r>
              <a:rPr lang="en-US" sz="3600" dirty="0" smtClean="0"/>
              <a:t>Whopping </a:t>
            </a:r>
            <a:r>
              <a:rPr lang="en-US" sz="3600" dirty="0"/>
              <a:t>paper generation.</a:t>
            </a:r>
          </a:p>
          <a:p>
            <a:r>
              <a:rPr lang="en-US" sz="3600" dirty="0" smtClean="0"/>
              <a:t>Time </a:t>
            </a:r>
            <a:r>
              <a:rPr lang="en-US" sz="3600" dirty="0"/>
              <a:t>consuming </a:t>
            </a:r>
            <a:r>
              <a:rPr lang="en-US" sz="3600" dirty="0" smtClean="0"/>
              <a:t>for search </a:t>
            </a:r>
            <a:r>
              <a:rPr lang="en-US" sz="3600" dirty="0"/>
              <a:t>of records.</a:t>
            </a:r>
          </a:p>
          <a:p>
            <a:r>
              <a:rPr lang="en-US" sz="3600" dirty="0" smtClean="0"/>
              <a:t>Extra </a:t>
            </a:r>
            <a:r>
              <a:rPr lang="en-US" sz="3600" dirty="0"/>
              <a:t>labor deployment.</a:t>
            </a:r>
          </a:p>
          <a:p>
            <a:r>
              <a:rPr lang="en-US" sz="3600" dirty="0" smtClean="0"/>
              <a:t>Insecure </a:t>
            </a:r>
            <a:r>
              <a:rPr lang="en-US" sz="3600" dirty="0"/>
              <a:t>data.</a:t>
            </a:r>
          </a:p>
          <a:p>
            <a:r>
              <a:rPr lang="en-US" sz="3600" dirty="0" smtClean="0"/>
              <a:t>Monotonous </a:t>
            </a:r>
            <a:r>
              <a:rPr lang="en-US" sz="3600" dirty="0"/>
              <a:t>update process.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n-US" dirty="0"/>
              <a:t>Once in service ,it requires maintenance, updating, and monitoring</a:t>
            </a:r>
          </a:p>
          <a:p>
            <a:r>
              <a:rPr lang="en-US" dirty="0" smtClean="0"/>
              <a:t>Expense, The </a:t>
            </a:r>
            <a:r>
              <a:rPr lang="en-US" dirty="0"/>
              <a:t>more complex the system , the more costly the hardware , personnel planning , developing and monitoring.</a:t>
            </a:r>
          </a:p>
          <a:p>
            <a:r>
              <a:rPr lang="en-US" dirty="0" smtClean="0"/>
              <a:t>Vulnerability, </a:t>
            </a:r>
            <a:r>
              <a:rPr lang="en-US" dirty="0"/>
              <a:t>Central data cores concentrate information</a:t>
            </a:r>
            <a:r>
              <a:rPr lang="en-US" dirty="0" smtClean="0"/>
              <a:t>. if </a:t>
            </a:r>
            <a:r>
              <a:rPr lang="en-US" dirty="0"/>
              <a:t>hardware or software problems destroy data</a:t>
            </a:r>
            <a:r>
              <a:rPr lang="en-US" dirty="0" smtClean="0"/>
              <a:t>, a </a:t>
            </a:r>
            <a:r>
              <a:rPr lang="en-US" dirty="0"/>
              <a:t>firm needs clear recovery procedures and adequate personnel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Thanks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All </a:t>
            </a:r>
            <a:r>
              <a:rPr lang="en-US" i="1" dirty="0" smtClean="0"/>
              <a:t>tools and methods </a:t>
            </a:r>
            <a:r>
              <a:rPr lang="en-US" dirty="0" smtClean="0"/>
              <a:t>that are applied to office activities which make it possible to process written, visual, and sound data in a computer-aided manner.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Varied computer software used to digitally create, collect, store, manipulate, and relay office information needed for accomplishing basic tasks and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dirty="0"/>
              <a:t>Paperless work environment</a:t>
            </a:r>
          </a:p>
          <a:p>
            <a:r>
              <a:rPr lang="en-US" dirty="0" smtClean="0"/>
              <a:t>Simplify </a:t>
            </a:r>
            <a:r>
              <a:rPr lang="en-US" dirty="0"/>
              <a:t>operations and </a:t>
            </a:r>
            <a:r>
              <a:rPr lang="en-US" dirty="0" smtClean="0"/>
              <a:t>minimize computational errors</a:t>
            </a:r>
            <a:endParaRPr lang="en-US" dirty="0"/>
          </a:p>
          <a:p>
            <a:r>
              <a:rPr lang="en-US" dirty="0" smtClean="0"/>
              <a:t>Optimal </a:t>
            </a:r>
            <a:r>
              <a:rPr lang="en-US" dirty="0"/>
              <a:t>utilization of resources</a:t>
            </a:r>
          </a:p>
          <a:p>
            <a:r>
              <a:rPr lang="en-US" dirty="0" smtClean="0"/>
              <a:t>Better </a:t>
            </a:r>
            <a:r>
              <a:rPr lang="en-US" dirty="0"/>
              <a:t>information sharing and </a:t>
            </a:r>
            <a:r>
              <a:rPr lang="en-US" dirty="0" smtClean="0"/>
              <a:t>transparency</a:t>
            </a:r>
            <a:endParaRPr lang="en-US" dirty="0"/>
          </a:p>
          <a:p>
            <a:r>
              <a:rPr lang="en-US" dirty="0" smtClean="0"/>
              <a:t>Enhanced </a:t>
            </a:r>
            <a:r>
              <a:rPr lang="en-US" dirty="0"/>
              <a:t>security and recovery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Expansion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Formalization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Maturity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9289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8400" b="1" dirty="0"/>
              <a:t>Initiation</a:t>
            </a:r>
            <a:endParaRPr lang="en-US" sz="6300" b="1" dirty="0"/>
          </a:p>
          <a:p>
            <a:r>
              <a:rPr lang="en-US" sz="6700" dirty="0"/>
              <a:t>Perceive technological opportunities for cost reduction or increased </a:t>
            </a:r>
            <a:r>
              <a:rPr lang="en-US" sz="6700" dirty="0" smtClean="0"/>
              <a:t>productivity.</a:t>
            </a:r>
            <a:endParaRPr lang="en-US" sz="6700" dirty="0"/>
          </a:p>
          <a:p>
            <a:r>
              <a:rPr lang="en-US" sz="6700" dirty="0"/>
              <a:t>Begin to use mechanized office </a:t>
            </a:r>
            <a:r>
              <a:rPr lang="en-US" sz="6700" dirty="0" smtClean="0"/>
              <a:t>equipment.</a:t>
            </a:r>
            <a:endParaRPr lang="en-US" sz="6700" dirty="0"/>
          </a:p>
          <a:p>
            <a:r>
              <a:rPr lang="en-US" sz="6700" dirty="0"/>
              <a:t>Limited to text processing and photo </a:t>
            </a:r>
            <a:r>
              <a:rPr lang="en-US" sz="6700" dirty="0" smtClean="0"/>
              <a:t>composition.</a:t>
            </a:r>
            <a:endParaRPr lang="en-US" sz="6700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D22-B558-4FC5-B55F-CE662D037C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3286100"/>
            <a:ext cx="8229600" cy="357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buNone/>
            </a:pPr>
            <a:r>
              <a:rPr lang="en-US" sz="10000" b="1" dirty="0"/>
              <a:t>Expansion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9800" dirty="0" smtClean="0"/>
              <a:t>Emphasis on development of tools such as file storage, calendar, telephone, etc</a:t>
            </a:r>
            <a:r>
              <a:rPr lang="en-US" sz="9800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9800" dirty="0" smtClean="0"/>
              <a:t>Introduction </a:t>
            </a:r>
            <a:r>
              <a:rPr lang="en-US" sz="9800" dirty="0"/>
              <a:t>of large amounts of distributed </a:t>
            </a:r>
            <a:r>
              <a:rPr lang="en-US" sz="9800" dirty="0" smtClean="0"/>
              <a:t>hardware.</a:t>
            </a:r>
            <a:endParaRPr lang="en-US" sz="9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9800" dirty="0"/>
              <a:t>Period of experimentation as tools are </a:t>
            </a:r>
            <a:r>
              <a:rPr lang="en-US" sz="9800" dirty="0" smtClean="0"/>
              <a:t>proposed</a:t>
            </a:r>
            <a:r>
              <a:rPr lang="en-US" sz="9800" dirty="0"/>
              <a:t>, developed, refined and some </a:t>
            </a:r>
            <a:r>
              <a:rPr lang="en-US" sz="9800" dirty="0" smtClean="0"/>
              <a:t>discarded.</a:t>
            </a:r>
            <a:endParaRPr lang="en-US" sz="9800" dirty="0"/>
          </a:p>
          <a:p>
            <a:pPr>
              <a:buFont typeface="Arial" pitchFamily="34" charset="0"/>
              <a:buChar char="•"/>
            </a:pPr>
            <a:endParaRPr lang="en-US" sz="9800" dirty="0"/>
          </a:p>
          <a:p>
            <a:endParaRPr lang="en-US" sz="4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550</TotalTime>
  <Words>1730</Words>
  <Application>Microsoft Office PowerPoint</Application>
  <PresentationFormat>On-screen Show (4:3)</PresentationFormat>
  <Paragraphs>277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OFFICE AUTOMATION SYSTEMS</vt:lpstr>
      <vt:lpstr>Contents:</vt:lpstr>
      <vt:lpstr>Slide 3</vt:lpstr>
      <vt:lpstr>What is the Need?</vt:lpstr>
      <vt:lpstr>Problems</vt:lpstr>
      <vt:lpstr>DEFINITION</vt:lpstr>
      <vt:lpstr>OBJECTIVES</vt:lpstr>
      <vt:lpstr>Stages of Growth</vt:lpstr>
      <vt:lpstr>Slide 9</vt:lpstr>
      <vt:lpstr>Slide 10</vt:lpstr>
      <vt:lpstr>Slide 11</vt:lpstr>
      <vt:lpstr>Slide 12</vt:lpstr>
      <vt:lpstr>1. Data Storage</vt:lpstr>
      <vt:lpstr> Spreadsheets </vt:lpstr>
      <vt:lpstr>2. Data Exchange</vt:lpstr>
      <vt:lpstr>3. Data Management</vt:lpstr>
      <vt:lpstr>Slide 17</vt:lpstr>
      <vt:lpstr>Analyzing an Office</vt:lpstr>
      <vt:lpstr>1. Analytical Perspective</vt:lpstr>
      <vt:lpstr>Office Activities View</vt:lpstr>
      <vt:lpstr>Office Semantics View</vt:lpstr>
      <vt:lpstr>Office Functions View</vt:lpstr>
      <vt:lpstr>2. Interpretive perspective</vt:lpstr>
      <vt:lpstr>Work role view</vt:lpstr>
      <vt:lpstr>Decision Taking View</vt:lpstr>
      <vt:lpstr>Transaction and language view</vt:lpstr>
      <vt:lpstr>OAS Requirements</vt:lpstr>
      <vt:lpstr>Slide 28</vt:lpstr>
      <vt:lpstr>Slide 29</vt:lpstr>
      <vt:lpstr>Slide 30</vt:lpstr>
      <vt:lpstr>1. ERP (Enterprise resource planning) software</vt:lpstr>
      <vt:lpstr>2. Smart client technology</vt:lpstr>
      <vt:lpstr>4. Use unattended technology</vt:lpstr>
      <vt:lpstr>5. Microsoft Office Software</vt:lpstr>
      <vt:lpstr>Slide 35</vt:lpstr>
      <vt:lpstr>6. Internet and LAN</vt:lpstr>
      <vt:lpstr>Application Area</vt:lpstr>
      <vt:lpstr>1. Accounting</vt:lpstr>
      <vt:lpstr>2. Communication</vt:lpstr>
      <vt:lpstr>3. Appointments</vt:lpstr>
      <vt:lpstr>4. Credits Cards 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AUTOMATION SYSTEM</dc:title>
  <dc:creator>Stars</dc:creator>
  <cp:lastModifiedBy>Stars</cp:lastModifiedBy>
  <cp:revision>115</cp:revision>
  <dcterms:created xsi:type="dcterms:W3CDTF">2014-03-08T05:20:16Z</dcterms:created>
  <dcterms:modified xsi:type="dcterms:W3CDTF">2014-03-09T07:34:20Z</dcterms:modified>
</cp:coreProperties>
</file>